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61" r:id="rId4"/>
    <p:sldId id="267" r:id="rId5"/>
    <p:sldId id="268" r:id="rId6"/>
    <p:sldId id="262" r:id="rId7"/>
    <p:sldId id="258" r:id="rId8"/>
    <p:sldId id="259" r:id="rId9"/>
    <p:sldId id="260" r:id="rId10"/>
    <p:sldId id="276" r:id="rId11"/>
    <p:sldId id="265" r:id="rId12"/>
    <p:sldId id="269" r:id="rId13"/>
    <p:sldId id="270" r:id="rId14"/>
    <p:sldId id="275" r:id="rId15"/>
    <p:sldId id="263" r:id="rId16"/>
    <p:sldId id="272" r:id="rId17"/>
    <p:sldId id="273" r:id="rId18"/>
    <p:sldId id="271" r:id="rId19"/>
    <p:sldId id="274" r:id="rId20"/>
    <p:sldId id="264" r:id="rId21"/>
    <p:sldId id="266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3903" autoAdjust="0"/>
    <p:restoredTop sz="95000" autoAdjust="0"/>
  </p:normalViewPr>
  <p:slideViewPr>
    <p:cSldViewPr snapToGrid="0" snapToObjects="1" showGuides="1">
      <p:cViewPr varScale="1">
        <p:scale>
          <a:sx n="101" d="100"/>
          <a:sy n="101" d="100"/>
        </p:scale>
        <p:origin x="-360" y="-120"/>
      </p:cViewPr>
      <p:guideLst>
        <p:guide orient="horz" pos="2160"/>
        <p:guide pos="28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3F5A-B3DD-7A40-9907-F94595C646F3}" type="datetimeFigureOut">
              <a:rPr lang="en-US" smtClean="0"/>
              <a:pPr/>
              <a:t>3/20/11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DA195-FAED-5640-9A98-0D4DA51D66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3F5A-B3DD-7A40-9907-F94595C646F3}" type="datetimeFigureOut">
              <a:rPr lang="en-US" smtClean="0"/>
              <a:pPr/>
              <a:t>3/20/11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DA195-FAED-5640-9A98-0D4DA51D66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3F5A-B3DD-7A40-9907-F94595C646F3}" type="datetimeFigureOut">
              <a:rPr lang="en-US" smtClean="0"/>
              <a:pPr/>
              <a:t>3/20/11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DA195-FAED-5640-9A98-0D4DA51D66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3F5A-B3DD-7A40-9907-F94595C646F3}" type="datetimeFigureOut">
              <a:rPr lang="en-US" smtClean="0"/>
              <a:pPr/>
              <a:t>3/20/11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DA195-FAED-5640-9A98-0D4DA51D66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3F5A-B3DD-7A40-9907-F94595C646F3}" type="datetimeFigureOut">
              <a:rPr lang="en-US" smtClean="0"/>
              <a:pPr/>
              <a:t>3/20/11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DA195-FAED-5640-9A98-0D4DA51D66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3F5A-B3DD-7A40-9907-F94595C646F3}" type="datetimeFigureOut">
              <a:rPr lang="en-US" smtClean="0"/>
              <a:pPr/>
              <a:t>3/20/11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DA195-FAED-5640-9A98-0D4DA51D66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3F5A-B3DD-7A40-9907-F94595C646F3}" type="datetimeFigureOut">
              <a:rPr lang="en-US" smtClean="0"/>
              <a:pPr/>
              <a:t>3/20/11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DA195-FAED-5640-9A98-0D4DA51D66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3F5A-B3DD-7A40-9907-F94595C646F3}" type="datetimeFigureOut">
              <a:rPr lang="en-US" smtClean="0"/>
              <a:pPr/>
              <a:t>3/20/11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DA195-FAED-5640-9A98-0D4DA51D66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3F5A-B3DD-7A40-9907-F94595C646F3}" type="datetimeFigureOut">
              <a:rPr lang="en-US" smtClean="0"/>
              <a:pPr/>
              <a:t>3/20/11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DA195-FAED-5640-9A98-0D4DA51D66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3F5A-B3DD-7A40-9907-F94595C646F3}" type="datetimeFigureOut">
              <a:rPr lang="en-US" smtClean="0"/>
              <a:pPr/>
              <a:t>3/20/11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DA195-FAED-5640-9A98-0D4DA51D66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3F5A-B3DD-7A40-9907-F94595C646F3}" type="datetimeFigureOut">
              <a:rPr lang="en-US" smtClean="0"/>
              <a:pPr/>
              <a:t>3/20/11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DA195-FAED-5640-9A98-0D4DA51D66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E3F5A-B3DD-7A40-9907-F94595C646F3}" type="datetimeFigureOut">
              <a:rPr lang="en-US" smtClean="0"/>
              <a:pPr/>
              <a:t>3/20/11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DA195-FAED-5640-9A98-0D4DA51D66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hyperlink" Target="http://www.crq4.org.br/sms/files/file/mini_caldeiras_2008.pdf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arthguide.ucsd.edu/earthguide/diagrams/watercycle/" TargetMode="External"/><Relationship Id="rId3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www.ipea.gov.br/sites/000/2/textos/portaria_518_2004.pdf" TargetMode="External"/><Relationship Id="rId3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Tratamento</a:t>
            </a:r>
            <a:r>
              <a:rPr lang="en-US" dirty="0" smtClean="0"/>
              <a:t> </a:t>
            </a:r>
            <a:r>
              <a:rPr lang="en-US" dirty="0" err="1" smtClean="0"/>
              <a:t>e</a:t>
            </a:r>
            <a:r>
              <a:rPr lang="en-US" dirty="0" smtClean="0"/>
              <a:t> </a:t>
            </a:r>
            <a:r>
              <a:rPr lang="en-US" dirty="0" err="1" smtClean="0"/>
              <a:t>reciclagem</a:t>
            </a:r>
            <a:r>
              <a:rPr lang="en-US" dirty="0" smtClean="0"/>
              <a:t> de </a:t>
            </a:r>
            <a:r>
              <a:rPr lang="en-US" dirty="0" err="1" smtClean="0"/>
              <a:t>água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2" y="194235"/>
            <a:ext cx="9140818" cy="64695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3982" y="1628590"/>
            <a:ext cx="6096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http://www.crq4.org.br/sms/files/file/mini_caldeiras_2008.pdf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Tratamento</a:t>
            </a:r>
            <a:r>
              <a:rPr lang="en-US" dirty="0" smtClean="0"/>
              <a:t> de </a:t>
            </a:r>
            <a:r>
              <a:rPr lang="en-US" dirty="0" err="1" smtClean="0"/>
              <a:t>água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uso</a:t>
            </a:r>
            <a:r>
              <a:rPr lang="en-US" dirty="0" smtClean="0"/>
              <a:t> </a:t>
            </a:r>
            <a:r>
              <a:rPr lang="en-US" dirty="0" err="1" smtClean="0"/>
              <a:t>urbano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22" dirty="0" smtClean="0"/>
              <a:t>http://caroldaemon.blogspot.com/2010/06/como-funciona-uma-estacao-de-tratamento.html</a:t>
            </a:r>
            <a:endParaRPr lang="en-US" sz="2222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594" y="1669674"/>
            <a:ext cx="7716671" cy="4994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317500"/>
            <a:ext cx="6604000" cy="622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4254500"/>
            <a:ext cx="9144000" cy="2603772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A </a:t>
            </a:r>
            <a:r>
              <a:rPr lang="en-US" sz="2000" dirty="0" err="1">
                <a:solidFill>
                  <a:srgbClr val="FF0000"/>
                </a:solidFill>
              </a:rPr>
              <a:t>maior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estação</a:t>
            </a:r>
            <a:r>
              <a:rPr lang="en-US" sz="2000" dirty="0">
                <a:solidFill>
                  <a:srgbClr val="FF0000"/>
                </a:solidFill>
              </a:rPr>
              <a:t> de </a:t>
            </a:r>
            <a:r>
              <a:rPr lang="en-US" sz="2000" dirty="0" err="1">
                <a:solidFill>
                  <a:srgbClr val="FF0000"/>
                </a:solidFill>
              </a:rPr>
              <a:t>tratamento</a:t>
            </a:r>
            <a:r>
              <a:rPr lang="en-US" sz="2000" dirty="0">
                <a:solidFill>
                  <a:srgbClr val="FF0000"/>
                </a:solidFill>
              </a:rPr>
              <a:t> de </a:t>
            </a:r>
            <a:r>
              <a:rPr lang="en-US" sz="2000" dirty="0" err="1">
                <a:solidFill>
                  <a:srgbClr val="FF0000"/>
                </a:solidFill>
              </a:rPr>
              <a:t>água</a:t>
            </a:r>
            <a:r>
              <a:rPr lang="en-US" sz="2000" dirty="0">
                <a:solidFill>
                  <a:srgbClr val="FF0000"/>
                </a:solidFill>
              </a:rPr>
              <a:t> do </a:t>
            </a:r>
            <a:r>
              <a:rPr lang="en-US" sz="2000" dirty="0" err="1">
                <a:solidFill>
                  <a:srgbClr val="FF0000"/>
                </a:solidFill>
              </a:rPr>
              <a:t>mundo</a:t>
            </a:r>
            <a:r>
              <a:rPr lang="en-US" sz="2000" dirty="0">
                <a:solidFill>
                  <a:srgbClr val="FF0000"/>
                </a:solidFill>
              </a:rPr>
              <a:t>.</a:t>
            </a:r>
            <a:r>
              <a:rPr lang="en-US" sz="2000" dirty="0"/>
              <a:t>    </a:t>
            </a:r>
            <a:r>
              <a:rPr lang="en-US" sz="2000" dirty="0" smtClean="0"/>
              <a:t> A </a:t>
            </a:r>
            <a:r>
              <a:rPr lang="en-US" sz="2000" dirty="0" err="1"/>
              <a:t>maior</a:t>
            </a:r>
            <a:r>
              <a:rPr lang="en-US" sz="2000" dirty="0"/>
              <a:t> </a:t>
            </a:r>
            <a:r>
              <a:rPr lang="en-US" sz="2000" dirty="0" err="1"/>
              <a:t>unidade</a:t>
            </a:r>
            <a:r>
              <a:rPr lang="en-US" sz="2000" dirty="0"/>
              <a:t> de </a:t>
            </a:r>
            <a:r>
              <a:rPr lang="en-US" sz="2000" dirty="0" err="1" smtClean="0"/>
              <a:t>tratamento</a:t>
            </a:r>
            <a:r>
              <a:rPr lang="en-US" sz="2000" dirty="0" smtClean="0"/>
              <a:t> </a:t>
            </a:r>
            <a:r>
              <a:rPr lang="en-US" sz="2000" dirty="0"/>
              <a:t>de </a:t>
            </a:r>
            <a:r>
              <a:rPr lang="en-US" sz="2000" dirty="0" err="1"/>
              <a:t>água</a:t>
            </a:r>
            <a:r>
              <a:rPr lang="en-US" sz="2000" dirty="0"/>
              <a:t> do </a:t>
            </a:r>
            <a:r>
              <a:rPr lang="en-US" sz="2000" dirty="0" err="1" smtClean="0"/>
              <a:t>mundo</a:t>
            </a:r>
            <a:r>
              <a:rPr lang="en-US" sz="2000" dirty="0" smtClean="0"/>
              <a:t> (</a:t>
            </a:r>
            <a:r>
              <a:rPr lang="en-US" sz="2000" dirty="0" err="1" smtClean="0"/>
              <a:t>Guiness</a:t>
            </a:r>
            <a:r>
              <a:rPr lang="en-US" sz="2000" dirty="0" smtClean="0"/>
              <a:t> Book) </a:t>
            </a:r>
            <a:r>
              <a:rPr lang="en-US" sz="2000" dirty="0" err="1"/>
              <a:t>é</a:t>
            </a:r>
            <a:r>
              <a:rPr lang="en-US" sz="2000" dirty="0"/>
              <a:t> a do </a:t>
            </a:r>
            <a:r>
              <a:rPr lang="en-US" sz="2000" dirty="0" err="1"/>
              <a:t>Guandu</a:t>
            </a:r>
            <a:r>
              <a:rPr lang="en-US" sz="2000" dirty="0"/>
              <a:t>, </a:t>
            </a:r>
            <a:r>
              <a:rPr lang="en-US" sz="2000" dirty="0" err="1"/>
              <a:t>localizada</a:t>
            </a:r>
            <a:r>
              <a:rPr lang="en-US" sz="2000" dirty="0"/>
              <a:t> no Rio de Janeiro, </a:t>
            </a:r>
            <a:r>
              <a:rPr lang="en-US" sz="2000" dirty="0" err="1"/>
              <a:t>Brasil</a:t>
            </a:r>
            <a:r>
              <a:rPr lang="en-US" sz="2000" dirty="0"/>
              <a:t>. O </a:t>
            </a:r>
            <a:r>
              <a:rPr lang="en-US" sz="2000" dirty="0" err="1"/>
              <a:t>Guandu</a:t>
            </a:r>
            <a:r>
              <a:rPr lang="en-US" sz="2000" dirty="0"/>
              <a:t> tem </a:t>
            </a:r>
            <a:r>
              <a:rPr lang="en-US" sz="2000" dirty="0" err="1"/>
              <a:t>capacidade</a:t>
            </a:r>
            <a:r>
              <a:rPr lang="en-US" sz="2000" dirty="0"/>
              <a:t> </a:t>
            </a:r>
            <a:r>
              <a:rPr lang="en-US" sz="2000" dirty="0" err="1"/>
              <a:t>para</a:t>
            </a:r>
            <a:r>
              <a:rPr lang="en-US" sz="2000" dirty="0"/>
              <a:t> </a:t>
            </a:r>
            <a:r>
              <a:rPr lang="en-US" sz="2000" dirty="0" err="1"/>
              <a:t>tratar</a:t>
            </a:r>
            <a:r>
              <a:rPr lang="en-US" sz="2000" dirty="0"/>
              <a:t> </a:t>
            </a:r>
            <a:r>
              <a:rPr lang="en-US" sz="2000" dirty="0" err="1"/>
              <a:t>continuamente</a:t>
            </a:r>
            <a:r>
              <a:rPr lang="en-US" sz="2000" dirty="0"/>
              <a:t> 43 metros </a:t>
            </a:r>
            <a:r>
              <a:rPr lang="en-US" sz="2000" dirty="0" err="1"/>
              <a:t>cúbicos</a:t>
            </a:r>
            <a:r>
              <a:rPr lang="en-US" sz="2000" dirty="0"/>
              <a:t> de </a:t>
            </a:r>
            <a:r>
              <a:rPr lang="en-US" sz="2000" dirty="0" err="1"/>
              <a:t>água</a:t>
            </a:r>
            <a:r>
              <a:rPr lang="en-US" sz="2000" dirty="0"/>
              <a:t> </a:t>
            </a:r>
            <a:r>
              <a:rPr lang="en-US" sz="2000" dirty="0" err="1"/>
              <a:t>por</a:t>
            </a:r>
            <a:r>
              <a:rPr lang="en-US" sz="2000" dirty="0"/>
              <a:t> </a:t>
            </a:r>
            <a:r>
              <a:rPr lang="en-US" sz="2000" dirty="0" err="1"/>
              <a:t>segundo</a:t>
            </a:r>
            <a:r>
              <a:rPr lang="en-US" sz="2000" dirty="0"/>
              <a:t>, </a:t>
            </a:r>
            <a:r>
              <a:rPr lang="en-US" sz="2000" dirty="0" err="1"/>
              <a:t>contando</a:t>
            </a:r>
            <a:r>
              <a:rPr lang="en-US" sz="2000" dirty="0"/>
              <a:t> com </a:t>
            </a:r>
            <a:r>
              <a:rPr lang="en-US" sz="2000" dirty="0" err="1"/>
              <a:t>processo</a:t>
            </a:r>
            <a:r>
              <a:rPr lang="en-US" sz="2000" dirty="0"/>
              <a:t> </a:t>
            </a:r>
            <a:r>
              <a:rPr lang="en-US" sz="2000" dirty="0" err="1"/>
              <a:t>convencional</a:t>
            </a:r>
            <a:r>
              <a:rPr lang="en-US" sz="2000" dirty="0"/>
              <a:t> de </a:t>
            </a:r>
            <a:r>
              <a:rPr lang="en-US" sz="2000" dirty="0" err="1"/>
              <a:t>tratamento</a:t>
            </a:r>
            <a:r>
              <a:rPr lang="en-US" sz="2000" dirty="0"/>
              <a:t> de </a:t>
            </a:r>
            <a:r>
              <a:rPr lang="en-US" sz="2000" dirty="0" err="1"/>
              <a:t>água</a:t>
            </a:r>
            <a:r>
              <a:rPr lang="en-US" sz="2000" dirty="0"/>
              <a:t>, </a:t>
            </a:r>
            <a:r>
              <a:rPr lang="en-US" sz="2000" dirty="0" err="1"/>
              <a:t>composto</a:t>
            </a:r>
            <a:r>
              <a:rPr lang="en-US" sz="2000" dirty="0"/>
              <a:t> </a:t>
            </a:r>
            <a:r>
              <a:rPr lang="en-US" sz="2000" dirty="0" err="1"/>
              <a:t>por</a:t>
            </a:r>
            <a:r>
              <a:rPr lang="en-US" sz="2000" dirty="0"/>
              <a:t> </a:t>
            </a:r>
            <a:r>
              <a:rPr lang="en-US" sz="2000" dirty="0" err="1"/>
              <a:t>coagulação</a:t>
            </a:r>
            <a:r>
              <a:rPr lang="en-US" sz="2000" dirty="0"/>
              <a:t> </a:t>
            </a:r>
            <a:r>
              <a:rPr lang="en-US" sz="2000" dirty="0" err="1"/>
              <a:t>química</a:t>
            </a:r>
            <a:r>
              <a:rPr lang="en-US" sz="2000" dirty="0"/>
              <a:t>, </a:t>
            </a:r>
            <a:r>
              <a:rPr lang="en-US" sz="2000" dirty="0" err="1"/>
              <a:t>floculação</a:t>
            </a:r>
            <a:r>
              <a:rPr lang="en-US" sz="2000" dirty="0"/>
              <a:t>, </a:t>
            </a:r>
            <a:r>
              <a:rPr lang="en-US" sz="2000" dirty="0" err="1"/>
              <a:t>sedimentação</a:t>
            </a:r>
            <a:r>
              <a:rPr lang="en-US" sz="2000" dirty="0"/>
              <a:t>, </a:t>
            </a:r>
            <a:r>
              <a:rPr lang="en-US" sz="2000" dirty="0" err="1"/>
              <a:t>filtragem</a:t>
            </a:r>
            <a:r>
              <a:rPr lang="en-US" sz="2000" dirty="0"/>
              <a:t>, </a:t>
            </a:r>
            <a:r>
              <a:rPr lang="en-US" sz="2000" dirty="0" err="1"/>
              <a:t>desinfecção</a:t>
            </a:r>
            <a:r>
              <a:rPr lang="en-US" sz="2000" dirty="0"/>
              <a:t>, </a:t>
            </a:r>
            <a:r>
              <a:rPr lang="en-US" sz="2000" dirty="0" err="1"/>
              <a:t>e</a:t>
            </a:r>
            <a:r>
              <a:rPr lang="en-US" sz="2000" dirty="0"/>
              <a:t> </a:t>
            </a:r>
            <a:r>
              <a:rPr lang="en-US" sz="2000" dirty="0" err="1"/>
              <a:t>correção</a:t>
            </a:r>
            <a:r>
              <a:rPr lang="en-US" sz="2000" dirty="0"/>
              <a:t> do pH. O </a:t>
            </a:r>
            <a:r>
              <a:rPr lang="en-US" sz="2000" dirty="0" err="1"/>
              <a:t>Guandu</a:t>
            </a:r>
            <a:r>
              <a:rPr lang="en-US" sz="2000" dirty="0"/>
              <a:t>, </a:t>
            </a:r>
            <a:r>
              <a:rPr lang="en-US" sz="2000" dirty="0" err="1"/>
              <a:t>construído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 1955, </a:t>
            </a:r>
            <a:r>
              <a:rPr lang="en-US" sz="2000" dirty="0" err="1"/>
              <a:t>pertence</a:t>
            </a:r>
            <a:r>
              <a:rPr lang="en-US" sz="2000" dirty="0"/>
              <a:t> </a:t>
            </a:r>
            <a:r>
              <a:rPr lang="en-US" sz="2000" dirty="0" err="1"/>
              <a:t>à</a:t>
            </a:r>
            <a:r>
              <a:rPr lang="en-US" sz="2000" dirty="0"/>
              <a:t> </a:t>
            </a:r>
            <a:r>
              <a:rPr lang="en-US" sz="2000" dirty="0" err="1"/>
              <a:t>Cedae</a:t>
            </a:r>
            <a:r>
              <a:rPr lang="en-US" sz="2000" dirty="0"/>
              <a:t> </a:t>
            </a:r>
            <a:r>
              <a:rPr lang="en-US" sz="2000" dirty="0" err="1"/>
              <a:t>e</a:t>
            </a:r>
            <a:r>
              <a:rPr lang="en-US" sz="2000" dirty="0"/>
              <a:t> </a:t>
            </a:r>
            <a:r>
              <a:rPr lang="en-US" sz="2000" dirty="0" err="1"/>
              <a:t>abastece</a:t>
            </a:r>
            <a:r>
              <a:rPr lang="en-US" sz="2000" dirty="0"/>
              <a:t> 9 </a:t>
            </a:r>
            <a:r>
              <a:rPr lang="en-US" sz="2000" dirty="0" err="1"/>
              <a:t>milhões</a:t>
            </a:r>
            <a:r>
              <a:rPr lang="en-US" sz="2000" dirty="0"/>
              <a:t> de </a:t>
            </a:r>
            <a:r>
              <a:rPr lang="en-US" sz="2000" dirty="0" err="1"/>
              <a:t>pessoas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 </a:t>
            </a:r>
            <a:r>
              <a:rPr lang="en-US" sz="2000" dirty="0" err="1"/>
              <a:t>oito</a:t>
            </a:r>
            <a:r>
              <a:rPr lang="en-US" sz="2000" dirty="0"/>
              <a:t> </a:t>
            </a:r>
            <a:r>
              <a:rPr lang="en-US" sz="2000" dirty="0" err="1"/>
              <a:t>cidades</a:t>
            </a:r>
            <a:r>
              <a:rPr lang="en-US" sz="2000" dirty="0"/>
              <a:t>, </a:t>
            </a:r>
            <a:r>
              <a:rPr lang="en-US" sz="2000" dirty="0" err="1"/>
              <a:t>incluindo</a:t>
            </a:r>
            <a:r>
              <a:rPr lang="en-US" sz="2000" dirty="0"/>
              <a:t> </a:t>
            </a:r>
            <a:r>
              <a:rPr lang="en-US" sz="2000" dirty="0" err="1"/>
              <a:t>o</a:t>
            </a:r>
            <a:r>
              <a:rPr lang="en-US" sz="2000" dirty="0"/>
              <a:t> Rio de Janeiro.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398" y="0"/>
            <a:ext cx="6794500" cy="425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Água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caldeiras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94" y="1485899"/>
            <a:ext cx="9056306" cy="4330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5464"/>
            <a:ext cx="8229600" cy="1143000"/>
          </a:xfrm>
        </p:spPr>
        <p:txBody>
          <a:bodyPr/>
          <a:lstStyle/>
          <a:p>
            <a:r>
              <a:rPr lang="en-US" dirty="0" err="1" smtClean="0"/>
              <a:t>Reciclagem</a:t>
            </a:r>
            <a:r>
              <a:rPr lang="en-US" dirty="0" smtClean="0"/>
              <a:t>: </a:t>
            </a:r>
            <a:r>
              <a:rPr lang="en-US" dirty="0" err="1" smtClean="0"/>
              <a:t>piscinas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05" y="1192308"/>
            <a:ext cx="8684310" cy="5210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Tratamento</a:t>
            </a:r>
            <a:r>
              <a:rPr lang="en-US" dirty="0" smtClean="0"/>
              <a:t> de </a:t>
            </a:r>
            <a:r>
              <a:rPr lang="en-US" dirty="0" err="1" smtClean="0"/>
              <a:t>esgotos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04" y="1417639"/>
            <a:ext cx="9099315" cy="5246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lum bright="-20000" contrast="22000"/>
          </a:blip>
          <a:stretch>
            <a:fillRect/>
          </a:stretch>
        </p:blipFill>
        <p:spPr>
          <a:xfrm>
            <a:off x="351545" y="1031136"/>
            <a:ext cx="8462403" cy="5094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Tratamento</a:t>
            </a:r>
            <a:r>
              <a:rPr lang="en-US" dirty="0" smtClean="0"/>
              <a:t> de </a:t>
            </a:r>
            <a:r>
              <a:rPr lang="en-US" dirty="0" err="1" smtClean="0"/>
              <a:t>esgotos</a:t>
            </a:r>
            <a:r>
              <a:rPr lang="en-US" dirty="0" smtClean="0"/>
              <a:t>: ETE </a:t>
            </a:r>
            <a:r>
              <a:rPr lang="en-US" dirty="0" err="1" smtClean="0"/>
              <a:t>Barueri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12" y="1524000"/>
            <a:ext cx="71120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075" y="274638"/>
            <a:ext cx="8820051" cy="1143000"/>
          </a:xfrm>
        </p:spPr>
        <p:txBody>
          <a:bodyPr>
            <a:noAutofit/>
          </a:bodyPr>
          <a:lstStyle/>
          <a:p>
            <a:r>
              <a:rPr lang="en-US" sz="2000" baseline="0" dirty="0" err="1" smtClean="0">
                <a:latin typeface="Times New Roman"/>
              </a:rPr>
              <a:t>Remoção</a:t>
            </a:r>
            <a:r>
              <a:rPr lang="en-US" sz="2000" baseline="0" dirty="0" smtClean="0">
                <a:latin typeface="Times New Roman"/>
              </a:rPr>
              <a:t> de </a:t>
            </a:r>
            <a:r>
              <a:rPr lang="en-US" sz="2000" baseline="0" dirty="0" err="1" smtClean="0">
                <a:latin typeface="Times New Roman"/>
              </a:rPr>
              <a:t>fósforo</a:t>
            </a:r>
            <a:r>
              <a:rPr lang="en-US" sz="2000" baseline="0" dirty="0" smtClean="0">
                <a:latin typeface="Times New Roman"/>
              </a:rPr>
              <a:t> de </a:t>
            </a:r>
            <a:r>
              <a:rPr lang="en-US" sz="2000" baseline="0" dirty="0" err="1" smtClean="0">
                <a:latin typeface="Times New Roman"/>
              </a:rPr>
              <a:t>efluentes</a:t>
            </a:r>
            <a:r>
              <a:rPr lang="en-US" sz="2000" baseline="0" dirty="0" smtClean="0">
                <a:latin typeface="Times New Roman"/>
              </a:rPr>
              <a:t> </a:t>
            </a:r>
            <a:r>
              <a:rPr lang="en-US" sz="2000" baseline="0" dirty="0" err="1" smtClean="0">
                <a:latin typeface="Times New Roman"/>
              </a:rPr>
              <a:t>da</a:t>
            </a:r>
            <a:r>
              <a:rPr lang="en-US" sz="2000" baseline="0" dirty="0" smtClean="0">
                <a:latin typeface="Times New Roman"/>
              </a:rPr>
              <a:t> </a:t>
            </a:r>
            <a:r>
              <a:rPr lang="en-US" sz="2000" baseline="0" dirty="0" err="1" smtClean="0">
                <a:latin typeface="Times New Roman"/>
              </a:rPr>
              <a:t>parboilização</a:t>
            </a:r>
            <a:r>
              <a:rPr lang="en-US" sz="2000" baseline="0" dirty="0" smtClean="0">
                <a:latin typeface="Times New Roman"/>
              </a:rPr>
              <a:t> de </a:t>
            </a:r>
            <a:r>
              <a:rPr lang="en-US" sz="2000" baseline="0" dirty="0" err="1" smtClean="0">
                <a:latin typeface="Times New Roman"/>
              </a:rPr>
              <a:t>arroz</a:t>
            </a:r>
            <a:r>
              <a:rPr lang="en-US" sz="2000" baseline="0" dirty="0" smtClean="0">
                <a:latin typeface="Times New Roman"/>
              </a:rPr>
              <a:t> </a:t>
            </a:r>
            <a:r>
              <a:rPr lang="en-US" sz="2000" baseline="0" dirty="0" err="1" smtClean="0">
                <a:latin typeface="Times New Roman"/>
              </a:rPr>
              <a:t>por</a:t>
            </a:r>
            <a:r>
              <a:rPr lang="en-US" sz="2000" baseline="0" dirty="0" smtClean="0">
                <a:latin typeface="Times New Roman"/>
              </a:rPr>
              <a:t> </a:t>
            </a:r>
            <a:r>
              <a:rPr lang="en-US" sz="2000" baseline="0" dirty="0" err="1" smtClean="0">
                <a:latin typeface="Times New Roman"/>
              </a:rPr>
              <a:t>absorção</a:t>
            </a:r>
            <a:r>
              <a:rPr lang="en-US" sz="2000" baseline="0" dirty="0" smtClean="0">
                <a:latin typeface="Times New Roman"/>
              </a:rPr>
              <a:t> </a:t>
            </a:r>
            <a:r>
              <a:rPr lang="en-US" sz="2000" baseline="0" dirty="0" err="1" smtClean="0">
                <a:latin typeface="Times New Roman"/>
              </a:rPr>
              <a:t>biológica</a:t>
            </a:r>
            <a:r>
              <a:rPr lang="en-US" sz="2000" baseline="0" dirty="0" smtClean="0">
                <a:latin typeface="Times New Roman"/>
              </a:rPr>
              <a:t> </a:t>
            </a:r>
            <a:r>
              <a:rPr lang="en-US" sz="2000" baseline="0" dirty="0" err="1" smtClean="0">
                <a:latin typeface="Times New Roman"/>
              </a:rPr>
              <a:t>estimulada</a:t>
            </a:r>
            <a:r>
              <a:rPr lang="en-US" sz="2000" baseline="0" dirty="0" smtClean="0">
                <a:latin typeface="Times New Roman"/>
              </a:rPr>
              <a:t> </a:t>
            </a:r>
            <a:r>
              <a:rPr lang="en-US" sz="2000" baseline="0" dirty="0" err="1" smtClean="0">
                <a:latin typeface="Times New Roman"/>
              </a:rPr>
              <a:t>em</a:t>
            </a:r>
            <a:r>
              <a:rPr lang="en-US" sz="2000" baseline="0" dirty="0" smtClean="0">
                <a:latin typeface="Times New Roman"/>
              </a:rPr>
              <a:t> </a:t>
            </a:r>
            <a:r>
              <a:rPr lang="en-US" sz="2000" baseline="0" dirty="0" err="1" smtClean="0">
                <a:latin typeface="Times New Roman"/>
              </a:rPr>
              <a:t>reator</a:t>
            </a:r>
            <a:r>
              <a:rPr lang="en-US" sz="2000" baseline="0" dirty="0" smtClean="0">
                <a:latin typeface="Times New Roman"/>
              </a:rPr>
              <a:t> </a:t>
            </a:r>
            <a:r>
              <a:rPr lang="en-US" sz="2000" baseline="0" dirty="0" err="1" smtClean="0">
                <a:latin typeface="Times New Roman"/>
              </a:rPr>
              <a:t>em</a:t>
            </a:r>
            <a:r>
              <a:rPr lang="en-US" sz="2000" baseline="0" dirty="0" smtClean="0">
                <a:latin typeface="Times New Roman"/>
              </a:rPr>
              <a:t> </a:t>
            </a:r>
            <a:r>
              <a:rPr lang="en-US" sz="2000" baseline="0" dirty="0" err="1" smtClean="0">
                <a:latin typeface="Times New Roman"/>
              </a:rPr>
              <a:t>batelada</a:t>
            </a:r>
            <a:r>
              <a:rPr lang="en-US" sz="2000" baseline="0" dirty="0" smtClean="0">
                <a:latin typeface="Times New Roman"/>
              </a:rPr>
              <a:t> </a:t>
            </a:r>
            <a:r>
              <a:rPr lang="en-US" sz="2000" baseline="0" dirty="0" err="1" smtClean="0">
                <a:latin typeface="Times New Roman"/>
              </a:rPr>
              <a:t>sequencial</a:t>
            </a:r>
            <a:r>
              <a:rPr lang="en-US" sz="2000" baseline="0" dirty="0" smtClean="0">
                <a:latin typeface="Times New Roman"/>
              </a:rPr>
              <a:t> (RBS </a:t>
            </a:r>
            <a:br>
              <a:rPr lang="en-US" sz="2000" baseline="0" dirty="0" smtClean="0">
                <a:latin typeface="Times New Roman"/>
              </a:rPr>
            </a:br>
            <a:r>
              <a:rPr lang="en-US" sz="2000" baseline="0" dirty="0" err="1" smtClean="0">
                <a:latin typeface="Times New Roman"/>
              </a:rPr>
              <a:t>Osvaldo</a:t>
            </a:r>
            <a:r>
              <a:rPr lang="en-US" sz="2000" baseline="0" dirty="0" smtClean="0">
                <a:latin typeface="Times New Roman"/>
              </a:rPr>
              <a:t> </a:t>
            </a:r>
            <a:r>
              <a:rPr lang="en-US" sz="2000" baseline="0" dirty="0" err="1" smtClean="0">
                <a:latin typeface="Times New Roman"/>
              </a:rPr>
              <a:t>Luís</a:t>
            </a:r>
            <a:r>
              <a:rPr lang="en-US" sz="2000" baseline="0" dirty="0" smtClean="0">
                <a:latin typeface="Times New Roman"/>
              </a:rPr>
              <a:t> Vieira </a:t>
            </a:r>
            <a:r>
              <a:rPr lang="en-US" sz="2000" baseline="0" dirty="0" err="1" smtClean="0">
                <a:latin typeface="Times New Roman"/>
              </a:rPr>
              <a:t>Faria</a:t>
            </a:r>
            <a:r>
              <a:rPr lang="en-US" sz="2000" baseline="0" dirty="0" smtClean="0">
                <a:latin typeface="Times New Roman"/>
              </a:rPr>
              <a:t> (Pelotas) et al. , </a:t>
            </a:r>
            <a:r>
              <a:rPr lang="en-US" sz="2000" baseline="0" dirty="0" err="1" smtClean="0">
                <a:latin typeface="Times New Roman"/>
              </a:rPr>
              <a:t>Ciência</a:t>
            </a:r>
            <a:r>
              <a:rPr lang="en-US" sz="2000" baseline="0" dirty="0" smtClean="0">
                <a:latin typeface="Times New Roman"/>
              </a:rPr>
              <a:t> </a:t>
            </a:r>
            <a:r>
              <a:rPr lang="en-US" sz="2000" baseline="0" dirty="0" err="1" smtClean="0">
                <a:latin typeface="Times New Roman"/>
              </a:rPr>
              <a:t>e</a:t>
            </a:r>
            <a:r>
              <a:rPr lang="en-US" sz="2000" baseline="0" dirty="0" smtClean="0">
                <a:latin typeface="Times New Roman"/>
              </a:rPr>
              <a:t> </a:t>
            </a:r>
            <a:r>
              <a:rPr lang="en-US" sz="2000" baseline="0" dirty="0" err="1" smtClean="0">
                <a:latin typeface="Times New Roman"/>
              </a:rPr>
              <a:t>Tecnologia</a:t>
            </a:r>
            <a:r>
              <a:rPr lang="en-US" sz="2000" baseline="0" dirty="0" smtClean="0">
                <a:latin typeface="Times New Roman"/>
              </a:rPr>
              <a:t> de </a:t>
            </a:r>
            <a:r>
              <a:rPr lang="en-US" sz="2000" baseline="0" dirty="0" err="1" smtClean="0">
                <a:latin typeface="Times New Roman"/>
              </a:rPr>
              <a:t>Alimentos</a:t>
            </a:r>
            <a:r>
              <a:rPr lang="en-US" sz="2000" baseline="0" dirty="0" smtClean="0">
                <a:latin typeface="Times New Roman"/>
              </a:rPr>
              <a:t>, 2006</a:t>
            </a:r>
            <a:br>
              <a:rPr lang="en-US" sz="2000" baseline="0" dirty="0" smtClean="0">
                <a:latin typeface="Times New Roman"/>
              </a:rPr>
            </a:b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75" y="1239289"/>
            <a:ext cx="8820052" cy="45286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6465" y="5645547"/>
            <a:ext cx="9206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 </a:t>
            </a:r>
            <a:r>
              <a:rPr lang="en-US" dirty="0" err="1"/>
              <a:t>uso</a:t>
            </a:r>
            <a:r>
              <a:rPr lang="en-US" dirty="0"/>
              <a:t> do </a:t>
            </a:r>
            <a:r>
              <a:rPr lang="en-US" dirty="0" err="1"/>
              <a:t>reator</a:t>
            </a:r>
            <a:r>
              <a:rPr lang="en-US" dirty="0"/>
              <a:t> </a:t>
            </a:r>
            <a:r>
              <a:rPr lang="en-US" i="1" dirty="0" err="1"/>
              <a:t>Upflow</a:t>
            </a:r>
            <a:r>
              <a:rPr lang="en-US" i="1" dirty="0"/>
              <a:t> Anaerobic Sludge Blanket (UASB) tem </a:t>
            </a:r>
            <a:r>
              <a:rPr lang="en-US" i="1" dirty="0" err="1"/>
              <a:t>grande</a:t>
            </a:r>
            <a:r>
              <a:rPr lang="en-US" i="1" dirty="0"/>
              <a:t> </a:t>
            </a:r>
            <a:r>
              <a:rPr lang="en-US" i="1" dirty="0" err="1"/>
              <a:t>vantagem</a:t>
            </a:r>
            <a:r>
              <a:rPr lang="en-US" i="1" dirty="0"/>
              <a:t> </a:t>
            </a:r>
            <a:r>
              <a:rPr lang="en-US" i="1" dirty="0" err="1"/>
              <a:t>como</a:t>
            </a:r>
            <a:r>
              <a:rPr lang="en-US" i="1" dirty="0"/>
              <a:t> um </a:t>
            </a:r>
            <a:r>
              <a:rPr lang="en-US" i="1" dirty="0" err="1"/>
              <a:t>sistema</a:t>
            </a:r>
            <a:r>
              <a:rPr lang="en-US" i="1" dirty="0"/>
              <a:t> de </a:t>
            </a:r>
            <a:r>
              <a:rPr lang="en-US" i="1" dirty="0" err="1"/>
              <a:t>pré-tratamento</a:t>
            </a:r>
            <a:r>
              <a:rPr lang="en-US" i="1" dirty="0"/>
              <a:t>, com </a:t>
            </a:r>
            <a:r>
              <a:rPr lang="en-US" i="1" dirty="0" err="1"/>
              <a:t>tratamento</a:t>
            </a:r>
            <a:r>
              <a:rPr lang="en-US" i="1" dirty="0"/>
              <a:t> </a:t>
            </a:r>
            <a:r>
              <a:rPr lang="en-US" i="1" dirty="0" err="1"/>
              <a:t>complementar</a:t>
            </a:r>
            <a:r>
              <a:rPr lang="en-US" i="1" dirty="0"/>
              <a:t> </a:t>
            </a:r>
            <a:r>
              <a:rPr lang="en-US" i="1" dirty="0" err="1"/>
              <a:t>em</a:t>
            </a:r>
            <a:r>
              <a:rPr lang="en-US" i="1" dirty="0"/>
              <a:t> </a:t>
            </a:r>
            <a:r>
              <a:rPr lang="en-US" i="1" dirty="0" err="1"/>
              <a:t>sistemas</a:t>
            </a:r>
            <a:r>
              <a:rPr lang="en-US" i="1" dirty="0"/>
              <a:t> </a:t>
            </a:r>
            <a:r>
              <a:rPr lang="en-US" i="1" dirty="0" err="1"/>
              <a:t>convencionais</a:t>
            </a:r>
            <a:r>
              <a:rPr lang="en-US" i="1" dirty="0"/>
              <a:t> </a:t>
            </a:r>
            <a:r>
              <a:rPr lang="en-US" i="1" dirty="0" err="1"/>
              <a:t>como</a:t>
            </a:r>
            <a:r>
              <a:rPr lang="en-US" i="1" dirty="0"/>
              <a:t> </a:t>
            </a:r>
            <a:r>
              <a:rPr lang="en-US" i="1" dirty="0" err="1"/>
              <a:t>lagoas</a:t>
            </a:r>
            <a:r>
              <a:rPr lang="en-US" i="1" dirty="0"/>
              <a:t> de </a:t>
            </a:r>
            <a:r>
              <a:rPr lang="en-US" i="1" dirty="0" err="1"/>
              <a:t>estabilização</a:t>
            </a:r>
            <a:r>
              <a:rPr lang="en-US" i="1" dirty="0"/>
              <a:t> </a:t>
            </a:r>
            <a:r>
              <a:rPr lang="en-US" i="1" dirty="0" err="1"/>
              <a:t>ou</a:t>
            </a:r>
            <a:r>
              <a:rPr lang="en-US" i="1" dirty="0"/>
              <a:t> </a:t>
            </a:r>
            <a:r>
              <a:rPr lang="en-US" i="1" dirty="0" err="1"/>
              <a:t>sistemas</a:t>
            </a:r>
            <a:r>
              <a:rPr lang="en-US" i="1" dirty="0"/>
              <a:t> de </a:t>
            </a:r>
            <a:r>
              <a:rPr lang="en-US" i="1" dirty="0" err="1"/>
              <a:t>lodo</a:t>
            </a:r>
            <a:r>
              <a:rPr lang="en-US" i="1" dirty="0"/>
              <a:t> </a:t>
            </a:r>
            <a:r>
              <a:rPr lang="en-US" i="1" dirty="0" err="1"/>
              <a:t>ativado</a:t>
            </a:r>
            <a:r>
              <a:rPr lang="en-US" i="1" dirty="0"/>
              <a:t>. A </a:t>
            </a:r>
            <a:r>
              <a:rPr lang="en-US" i="1" dirty="0" err="1"/>
              <a:t>digestão</a:t>
            </a:r>
            <a:r>
              <a:rPr lang="en-US" i="1" dirty="0"/>
              <a:t> </a:t>
            </a:r>
            <a:r>
              <a:rPr lang="en-US" i="1" dirty="0" err="1"/>
              <a:t>anaeróbia</a:t>
            </a:r>
            <a:r>
              <a:rPr lang="en-US" i="1" dirty="0"/>
              <a:t> </a:t>
            </a:r>
            <a:r>
              <a:rPr lang="en-US" i="1" dirty="0" err="1"/>
              <a:t>não</a:t>
            </a:r>
            <a:r>
              <a:rPr lang="en-US" i="1" dirty="0"/>
              <a:t> remove </a:t>
            </a:r>
            <a:r>
              <a:rPr lang="en-US" i="1" dirty="0" err="1"/>
              <a:t>microorganismos</a:t>
            </a:r>
            <a:r>
              <a:rPr lang="en-US" i="1" dirty="0"/>
              <a:t> </a:t>
            </a:r>
            <a:r>
              <a:rPr lang="en-US" i="1" dirty="0" err="1"/>
              <a:t>patogênicos</a:t>
            </a:r>
            <a:r>
              <a:rPr lang="en-US" i="1" dirty="0"/>
              <a:t> </a:t>
            </a:r>
            <a:r>
              <a:rPr lang="en-US" i="1" dirty="0" err="1"/>
              <a:t>e</a:t>
            </a:r>
            <a:r>
              <a:rPr lang="en-US" i="1" dirty="0"/>
              <a:t> </a:t>
            </a:r>
            <a:r>
              <a:rPr lang="en-US" i="1" dirty="0" err="1"/>
              <a:t>nutrientes</a:t>
            </a:r>
            <a:r>
              <a:rPr lang="en-US" i="1" dirty="0"/>
              <a:t> [15].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Fontes</a:t>
            </a:r>
            <a:r>
              <a:rPr lang="en-US" dirty="0" smtClean="0"/>
              <a:t> de </a:t>
            </a:r>
            <a:r>
              <a:rPr lang="en-US" dirty="0" err="1" smtClean="0"/>
              <a:t>água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2728" y="1600200"/>
            <a:ext cx="6094071" cy="4525963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Mananciais</a:t>
            </a:r>
            <a:endParaRPr lang="en-US" dirty="0" smtClean="0"/>
          </a:p>
          <a:p>
            <a:r>
              <a:rPr lang="en-US" dirty="0" err="1" smtClean="0"/>
              <a:t>Chuva</a:t>
            </a:r>
            <a:endParaRPr lang="en-US" dirty="0" smtClean="0"/>
          </a:p>
          <a:p>
            <a:r>
              <a:rPr lang="en-US" dirty="0" smtClean="0"/>
              <a:t>Rios</a:t>
            </a:r>
          </a:p>
          <a:p>
            <a:r>
              <a:rPr lang="en-US" dirty="0" err="1" smtClean="0"/>
              <a:t>Represas</a:t>
            </a:r>
            <a:endParaRPr lang="en-US" dirty="0" smtClean="0"/>
          </a:p>
          <a:p>
            <a:r>
              <a:rPr lang="en-US" dirty="0" err="1" smtClean="0"/>
              <a:t>Poços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Geleiras</a:t>
            </a:r>
            <a:endParaRPr lang="en-US" dirty="0" smtClean="0"/>
          </a:p>
          <a:p>
            <a:r>
              <a:rPr lang="en-US" dirty="0" err="1" smtClean="0"/>
              <a:t>Efluentes</a:t>
            </a:r>
            <a:endParaRPr lang="en-US" dirty="0" smtClean="0"/>
          </a:p>
          <a:p>
            <a:r>
              <a:rPr lang="en-US" dirty="0" smtClean="0"/>
              <a:t>Mar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812" y="0"/>
            <a:ext cx="818725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Exercícios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 smtClean="0"/>
              <a:t>Escreva</a:t>
            </a:r>
            <a:r>
              <a:rPr lang="en-US" dirty="0" smtClean="0"/>
              <a:t> as </a:t>
            </a:r>
            <a:r>
              <a:rPr lang="en-US" dirty="0" err="1" smtClean="0"/>
              <a:t>equações</a:t>
            </a:r>
            <a:r>
              <a:rPr lang="en-US" dirty="0" smtClean="0"/>
              <a:t> </a:t>
            </a:r>
            <a:r>
              <a:rPr lang="en-US" dirty="0" err="1" smtClean="0"/>
              <a:t>químicas</a:t>
            </a:r>
            <a:r>
              <a:rPr lang="en-US" dirty="0" smtClean="0"/>
              <a:t> de </a:t>
            </a:r>
            <a:r>
              <a:rPr lang="en-US" dirty="0" err="1" smtClean="0"/>
              <a:t>reações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ocorrem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estação</a:t>
            </a:r>
            <a:r>
              <a:rPr lang="en-US" dirty="0" smtClean="0"/>
              <a:t> de </a:t>
            </a:r>
            <a:r>
              <a:rPr lang="en-US" dirty="0" err="1" smtClean="0"/>
              <a:t>tratamento</a:t>
            </a:r>
            <a:r>
              <a:rPr lang="en-US" dirty="0" smtClean="0"/>
              <a:t> de </a:t>
            </a:r>
            <a:r>
              <a:rPr lang="en-US" dirty="0" err="1" smtClean="0"/>
              <a:t>água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Quais</a:t>
            </a:r>
            <a:r>
              <a:rPr lang="en-US" dirty="0" smtClean="0"/>
              <a:t> </a:t>
            </a:r>
            <a:r>
              <a:rPr lang="en-US" dirty="0" err="1" smtClean="0"/>
              <a:t>reações</a:t>
            </a:r>
            <a:r>
              <a:rPr lang="en-US" dirty="0" smtClean="0"/>
              <a:t> </a:t>
            </a:r>
            <a:r>
              <a:rPr lang="en-US" dirty="0" err="1" smtClean="0"/>
              <a:t>químicas</a:t>
            </a:r>
            <a:r>
              <a:rPr lang="en-US" dirty="0" smtClean="0"/>
              <a:t> </a:t>
            </a:r>
            <a:r>
              <a:rPr lang="en-US" dirty="0" err="1" smtClean="0"/>
              <a:t>ocorrem</a:t>
            </a:r>
            <a:r>
              <a:rPr lang="en-US" dirty="0" smtClean="0"/>
              <a:t> com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íons</a:t>
            </a:r>
            <a:r>
              <a:rPr lang="en-US" dirty="0" smtClean="0"/>
              <a:t> </a:t>
            </a:r>
            <a:r>
              <a:rPr lang="en-US" dirty="0" err="1" smtClean="0"/>
              <a:t>fluoreto</a:t>
            </a:r>
            <a:r>
              <a:rPr lang="en-US" dirty="0" smtClean="0"/>
              <a:t> </a:t>
            </a:r>
            <a:r>
              <a:rPr lang="en-US" dirty="0" err="1" smtClean="0"/>
              <a:t>adicionados</a:t>
            </a:r>
            <a:r>
              <a:rPr lang="en-US" dirty="0" smtClean="0"/>
              <a:t> </a:t>
            </a:r>
            <a:r>
              <a:rPr lang="en-US" dirty="0" err="1" smtClean="0"/>
              <a:t>à</a:t>
            </a:r>
            <a:r>
              <a:rPr lang="en-US" dirty="0" smtClean="0"/>
              <a:t> </a:t>
            </a:r>
            <a:r>
              <a:rPr lang="en-US" dirty="0" err="1" smtClean="0"/>
              <a:t>água</a:t>
            </a:r>
            <a:r>
              <a:rPr lang="en-US" dirty="0" smtClean="0"/>
              <a:t> </a:t>
            </a:r>
            <a:r>
              <a:rPr lang="en-US" dirty="0" err="1" smtClean="0"/>
              <a:t>potável</a:t>
            </a:r>
            <a:r>
              <a:rPr lang="en-US" dirty="0" smtClean="0"/>
              <a:t>? </a:t>
            </a:r>
            <a:r>
              <a:rPr lang="en-US" dirty="0" err="1" smtClean="0"/>
              <a:t>Onde</a:t>
            </a:r>
            <a:r>
              <a:rPr lang="en-US" dirty="0" smtClean="0"/>
              <a:t> </a:t>
            </a:r>
            <a:r>
              <a:rPr lang="en-US" dirty="0" err="1" smtClean="0"/>
              <a:t>ocorrem</a:t>
            </a:r>
            <a:r>
              <a:rPr lang="en-US" dirty="0" smtClean="0"/>
              <a:t> </a:t>
            </a:r>
            <a:r>
              <a:rPr lang="en-US" dirty="0" err="1" smtClean="0"/>
              <a:t>essas</a:t>
            </a:r>
            <a:r>
              <a:rPr lang="en-US" dirty="0" smtClean="0"/>
              <a:t> </a:t>
            </a:r>
            <a:r>
              <a:rPr lang="en-US" dirty="0" err="1" smtClean="0"/>
              <a:t>reações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Identifique</a:t>
            </a:r>
            <a:r>
              <a:rPr lang="en-US" dirty="0" smtClean="0"/>
              <a:t> </a:t>
            </a:r>
            <a:r>
              <a:rPr lang="en-US" dirty="0" err="1" smtClean="0"/>
              <a:t>dez</a:t>
            </a:r>
            <a:r>
              <a:rPr lang="en-US" dirty="0" smtClean="0"/>
              <a:t> </a:t>
            </a:r>
            <a:r>
              <a:rPr lang="en-US" dirty="0" err="1" smtClean="0"/>
              <a:t>substâncias</a:t>
            </a:r>
            <a:r>
              <a:rPr lang="en-US" dirty="0" smtClean="0"/>
              <a:t> </a:t>
            </a:r>
            <a:r>
              <a:rPr lang="en-US" dirty="0" err="1" smtClean="0"/>
              <a:t>químicas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usadas</a:t>
            </a:r>
            <a:r>
              <a:rPr lang="en-US" dirty="0" smtClean="0"/>
              <a:t> no </a:t>
            </a:r>
            <a:r>
              <a:rPr lang="en-US" dirty="0" err="1" smtClean="0"/>
              <a:t>tratamento</a:t>
            </a:r>
            <a:r>
              <a:rPr lang="en-US" dirty="0" smtClean="0"/>
              <a:t> de </a:t>
            </a:r>
            <a:r>
              <a:rPr lang="en-US" dirty="0" err="1" smtClean="0"/>
              <a:t>água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caldeiras</a:t>
            </a:r>
            <a:r>
              <a:rPr lang="en-US" dirty="0" smtClean="0"/>
              <a:t>, </a:t>
            </a:r>
            <a:r>
              <a:rPr lang="en-US" dirty="0" err="1" smtClean="0"/>
              <a:t>indicando</a:t>
            </a:r>
            <a:r>
              <a:rPr lang="en-US" dirty="0" smtClean="0"/>
              <a:t> </a:t>
            </a:r>
            <a:r>
              <a:rPr lang="en-US" dirty="0" err="1" smtClean="0"/>
              <a:t>sua</a:t>
            </a:r>
            <a:r>
              <a:rPr lang="en-US" dirty="0" smtClean="0"/>
              <a:t> </a:t>
            </a:r>
            <a:r>
              <a:rPr lang="en-US" dirty="0" err="1" smtClean="0"/>
              <a:t>função</a:t>
            </a:r>
            <a:r>
              <a:rPr lang="en-US" dirty="0" smtClean="0"/>
              <a:t> </a:t>
            </a:r>
            <a:r>
              <a:rPr lang="en-US" dirty="0" err="1" smtClean="0"/>
              <a:t>e</a:t>
            </a:r>
            <a:r>
              <a:rPr lang="en-US" dirty="0" smtClean="0"/>
              <a:t> as </a:t>
            </a:r>
            <a:r>
              <a:rPr lang="en-US" dirty="0" err="1" smtClean="0"/>
              <a:t>reações</a:t>
            </a:r>
            <a:r>
              <a:rPr lang="en-US" dirty="0" smtClean="0"/>
              <a:t> </a:t>
            </a:r>
            <a:r>
              <a:rPr lang="en-US" dirty="0" err="1" smtClean="0"/>
              <a:t>químicas</a:t>
            </a:r>
            <a:r>
              <a:rPr lang="en-US" dirty="0" smtClean="0"/>
              <a:t> de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participam</a:t>
            </a:r>
            <a:r>
              <a:rPr lang="en-US" dirty="0" smtClean="0"/>
              <a:t>.</a:t>
            </a:r>
          </a:p>
          <a:p>
            <a:r>
              <a:rPr lang="en-US" dirty="0" smtClean="0"/>
              <a:t>Localize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patente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trate</a:t>
            </a:r>
            <a:r>
              <a:rPr lang="en-US" dirty="0" smtClean="0"/>
              <a:t> de </a:t>
            </a:r>
            <a:r>
              <a:rPr lang="en-US" dirty="0" err="1" smtClean="0"/>
              <a:t>qualquer</a:t>
            </a:r>
            <a:r>
              <a:rPr lang="en-US" dirty="0" smtClean="0"/>
              <a:t> </a:t>
            </a:r>
            <a:r>
              <a:rPr lang="en-US" dirty="0" err="1" smtClean="0"/>
              <a:t>processo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tenha</a:t>
            </a:r>
            <a:r>
              <a:rPr lang="en-US" dirty="0" smtClean="0"/>
              <a:t> </a:t>
            </a:r>
            <a:r>
              <a:rPr lang="en-US" dirty="0" err="1" smtClean="0"/>
              <a:t>como</a:t>
            </a:r>
            <a:r>
              <a:rPr lang="en-US" dirty="0" smtClean="0"/>
              <a:t> </a:t>
            </a:r>
            <a:r>
              <a:rPr lang="en-US" dirty="0" err="1" smtClean="0"/>
              <a:t>objetivo</a:t>
            </a:r>
            <a:r>
              <a:rPr lang="en-US" dirty="0" smtClean="0"/>
              <a:t> a </a:t>
            </a:r>
            <a:r>
              <a:rPr lang="en-US" dirty="0" err="1" smtClean="0"/>
              <a:t>reciclagem</a:t>
            </a:r>
            <a:r>
              <a:rPr lang="en-US" dirty="0" smtClean="0"/>
              <a:t> de </a:t>
            </a:r>
            <a:r>
              <a:rPr lang="en-US" dirty="0" err="1" smtClean="0"/>
              <a:t>água</a:t>
            </a:r>
            <a:r>
              <a:rPr lang="en-US" dirty="0" smtClean="0"/>
              <a:t>. </a:t>
            </a:r>
            <a:r>
              <a:rPr lang="en-US" dirty="0" err="1" smtClean="0"/>
              <a:t>Resuma</a:t>
            </a:r>
            <a:r>
              <a:rPr lang="en-US" dirty="0" smtClean="0"/>
              <a:t> a </a:t>
            </a:r>
            <a:r>
              <a:rPr lang="en-US" dirty="0" err="1" smtClean="0"/>
              <a:t>patente</a:t>
            </a:r>
            <a:r>
              <a:rPr lang="en-US" dirty="0" smtClean="0"/>
              <a:t> </a:t>
            </a:r>
            <a:r>
              <a:rPr lang="en-US" dirty="0" err="1" smtClean="0"/>
              <a:t>e</a:t>
            </a:r>
            <a:r>
              <a:rPr lang="en-US" dirty="0" smtClean="0"/>
              <a:t> as </a:t>
            </a:r>
            <a:r>
              <a:rPr lang="en-US" dirty="0" err="1" smtClean="0"/>
              <a:t>suas</a:t>
            </a:r>
            <a:r>
              <a:rPr lang="en-US" dirty="0" smtClean="0"/>
              <a:t> </a:t>
            </a:r>
            <a:r>
              <a:rPr lang="en-US" dirty="0" err="1" smtClean="0"/>
              <a:t>principais</a:t>
            </a:r>
            <a:r>
              <a:rPr lang="en-US" dirty="0" smtClean="0"/>
              <a:t> </a:t>
            </a:r>
            <a:r>
              <a:rPr lang="en-US" dirty="0" err="1" smtClean="0"/>
              <a:t>reivindicações</a:t>
            </a:r>
            <a:r>
              <a:rPr lang="en-US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Ciclos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água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1734"/>
            <a:ext cx="7760447" cy="1059329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hlinkClick r:id="rId2"/>
              </a:rPr>
              <a:t>http://earthguide.ucsd.edu/earthguide/diagrams/watercycle/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329" y="2271063"/>
            <a:ext cx="7217264" cy="4562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Cantareira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3" y="1314450"/>
            <a:ext cx="8624925" cy="5065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1765" y="3632"/>
            <a:ext cx="4930587" cy="6879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3" y="218510"/>
            <a:ext cx="9159811" cy="6370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Usos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água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 smtClean="0"/>
              <a:t>Abastecimento</a:t>
            </a:r>
            <a:r>
              <a:rPr lang="en-US" dirty="0" smtClean="0"/>
              <a:t> municipal</a:t>
            </a:r>
          </a:p>
          <a:p>
            <a:pPr lvl="1"/>
            <a:r>
              <a:rPr lang="en-US" dirty="0" err="1" smtClean="0"/>
              <a:t>Beber</a:t>
            </a:r>
            <a:r>
              <a:rPr lang="en-US" dirty="0" smtClean="0"/>
              <a:t>, </a:t>
            </a:r>
            <a:r>
              <a:rPr lang="en-US" dirty="0" err="1" smtClean="0"/>
              <a:t>preparação</a:t>
            </a:r>
            <a:r>
              <a:rPr lang="en-US" dirty="0" smtClean="0"/>
              <a:t> de </a:t>
            </a:r>
            <a:r>
              <a:rPr lang="en-US" dirty="0" err="1" smtClean="0"/>
              <a:t>alimentos</a:t>
            </a:r>
            <a:r>
              <a:rPr lang="en-US" dirty="0" smtClean="0"/>
              <a:t>; </a:t>
            </a:r>
            <a:r>
              <a:rPr lang="en-US" dirty="0" err="1" smtClean="0"/>
              <a:t>Higiene</a:t>
            </a:r>
            <a:r>
              <a:rPr lang="en-US" dirty="0" smtClean="0"/>
              <a:t> </a:t>
            </a:r>
            <a:r>
              <a:rPr lang="en-US" dirty="0" err="1" smtClean="0"/>
              <a:t>pessoal</a:t>
            </a:r>
            <a:r>
              <a:rPr lang="en-US" dirty="0" smtClean="0"/>
              <a:t>; </a:t>
            </a:r>
            <a:r>
              <a:rPr lang="en-US" dirty="0" err="1" smtClean="0"/>
              <a:t>Lavagem</a:t>
            </a:r>
            <a:r>
              <a:rPr lang="en-US" dirty="0" smtClean="0"/>
              <a:t> de </a:t>
            </a:r>
            <a:r>
              <a:rPr lang="en-US" dirty="0" err="1" smtClean="0"/>
              <a:t>roupas</a:t>
            </a:r>
            <a:r>
              <a:rPr lang="en-US" dirty="0" smtClean="0"/>
              <a:t>, </a:t>
            </a:r>
            <a:r>
              <a:rPr lang="en-US" dirty="0" err="1" smtClean="0"/>
              <a:t>habitação</a:t>
            </a:r>
            <a:r>
              <a:rPr lang="en-US" dirty="0" smtClean="0"/>
              <a:t> </a:t>
            </a:r>
            <a:r>
              <a:rPr lang="en-US" dirty="0" err="1" smtClean="0"/>
              <a:t>e</a:t>
            </a:r>
            <a:r>
              <a:rPr lang="en-US" dirty="0" smtClean="0"/>
              <a:t> </a:t>
            </a:r>
            <a:r>
              <a:rPr lang="en-US" dirty="0" err="1" smtClean="0"/>
              <a:t>utensílios</a:t>
            </a:r>
            <a:r>
              <a:rPr lang="en-US" dirty="0" smtClean="0"/>
              <a:t>; </a:t>
            </a:r>
            <a:r>
              <a:rPr lang="en-US" dirty="0" err="1" smtClean="0"/>
              <a:t>Limpeza</a:t>
            </a:r>
            <a:r>
              <a:rPr lang="en-US" dirty="0" smtClean="0"/>
              <a:t> </a:t>
            </a:r>
            <a:r>
              <a:rPr lang="en-US" dirty="0" err="1" smtClean="0"/>
              <a:t>urbana</a:t>
            </a:r>
            <a:endParaRPr lang="en-US" dirty="0" smtClean="0"/>
          </a:p>
          <a:p>
            <a:r>
              <a:rPr lang="en-US" dirty="0" err="1" smtClean="0"/>
              <a:t>Refrigeração</a:t>
            </a:r>
            <a:endParaRPr lang="en-US" dirty="0" smtClean="0"/>
          </a:p>
          <a:p>
            <a:pPr lvl="1"/>
            <a:r>
              <a:rPr lang="en-US" dirty="0" err="1" smtClean="0"/>
              <a:t>Ambientes</a:t>
            </a:r>
            <a:r>
              <a:rPr lang="en-US" dirty="0" smtClean="0"/>
              <a:t>; </a:t>
            </a:r>
            <a:r>
              <a:rPr lang="en-US" dirty="0" err="1" smtClean="0"/>
              <a:t>siderurgia</a:t>
            </a:r>
            <a:r>
              <a:rPr lang="en-US" dirty="0" smtClean="0"/>
              <a:t>; </a:t>
            </a:r>
            <a:r>
              <a:rPr lang="en-US" dirty="0" err="1" smtClean="0"/>
              <a:t>indústria</a:t>
            </a:r>
            <a:r>
              <a:rPr lang="en-US" dirty="0" smtClean="0"/>
              <a:t> </a:t>
            </a:r>
            <a:r>
              <a:rPr lang="en-US" dirty="0" err="1" smtClean="0"/>
              <a:t>química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Irrigação</a:t>
            </a:r>
            <a:endParaRPr lang="en-US" dirty="0" smtClean="0"/>
          </a:p>
          <a:p>
            <a:r>
              <a:rPr lang="en-US" dirty="0" err="1" smtClean="0"/>
              <a:t>Aquecimento</a:t>
            </a:r>
            <a:endParaRPr lang="en-US" dirty="0" smtClean="0"/>
          </a:p>
          <a:p>
            <a:r>
              <a:rPr lang="en-US" dirty="0" err="1" smtClean="0"/>
              <a:t>Geração</a:t>
            </a:r>
            <a:r>
              <a:rPr lang="en-US" dirty="0" smtClean="0"/>
              <a:t> de </a:t>
            </a:r>
            <a:r>
              <a:rPr lang="en-US" dirty="0" err="1" smtClean="0"/>
              <a:t>energia</a:t>
            </a:r>
            <a:endParaRPr lang="en-US" dirty="0" smtClean="0"/>
          </a:p>
          <a:p>
            <a:r>
              <a:rPr lang="en-US" dirty="0" err="1" smtClean="0"/>
              <a:t>Usos</a:t>
            </a:r>
            <a:r>
              <a:rPr lang="en-US" dirty="0" smtClean="0"/>
              <a:t> </a:t>
            </a:r>
            <a:r>
              <a:rPr lang="en-US" dirty="0" err="1" smtClean="0"/>
              <a:t>industriais</a:t>
            </a:r>
            <a:endParaRPr lang="en-US" dirty="0" smtClean="0"/>
          </a:p>
          <a:p>
            <a:pPr lvl="1"/>
            <a:r>
              <a:rPr lang="en-US" dirty="0" smtClean="0"/>
              <a:t>Ex.: </a:t>
            </a:r>
            <a:r>
              <a:rPr lang="en-US" dirty="0" err="1" smtClean="0"/>
              <a:t>Papel</a:t>
            </a:r>
            <a:r>
              <a:rPr lang="en-US" dirty="0" smtClean="0"/>
              <a:t> </a:t>
            </a:r>
            <a:r>
              <a:rPr lang="en-US" dirty="0" err="1" smtClean="0"/>
              <a:t>e</a:t>
            </a:r>
            <a:r>
              <a:rPr lang="en-US" dirty="0" smtClean="0"/>
              <a:t> </a:t>
            </a:r>
            <a:r>
              <a:rPr lang="en-US" dirty="0" err="1" smtClean="0"/>
              <a:t>celulose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11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Normas</a:t>
            </a:r>
            <a:r>
              <a:rPr lang="en-US" dirty="0" smtClean="0"/>
              <a:t> </a:t>
            </a:r>
            <a:r>
              <a:rPr lang="en-US" dirty="0" err="1" smtClean="0"/>
              <a:t>diferentes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usos</a:t>
            </a:r>
            <a:r>
              <a:rPr lang="en-US" dirty="0" smtClean="0"/>
              <a:t> </a:t>
            </a:r>
            <a:r>
              <a:rPr lang="en-US" dirty="0" err="1" smtClean="0"/>
              <a:t>diferentes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4661" y="1600200"/>
            <a:ext cx="4038600" cy="4525963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>
                <a:hlinkClick r:id="rId2"/>
              </a:rPr>
              <a:t>http://www.ipea.gov.br/sites/000/2/textos/portaria_518_2004.pdf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180114" y="1417638"/>
            <a:ext cx="4963886" cy="5440362"/>
          </a:xfrm>
        </p:spPr>
        <p:txBody>
          <a:bodyPr>
            <a:normAutofit fontScale="55000" lnSpcReduction="20000"/>
          </a:bodyPr>
          <a:lstStyle/>
          <a:p>
            <a:r>
              <a:rPr lang="en-US" b="1" dirty="0"/>
              <a:t>SUMÁRIO</a:t>
            </a:r>
          </a:p>
          <a:p>
            <a:r>
              <a:rPr lang="en-US" dirty="0" err="1"/>
              <a:t>Apresentação</a:t>
            </a:r>
            <a:r>
              <a:rPr lang="en-US" dirty="0"/>
              <a:t> </a:t>
            </a:r>
            <a:r>
              <a:rPr lang="en-US" dirty="0" err="1"/>
              <a:t>.....................................................................................</a:t>
            </a:r>
            <a:r>
              <a:rPr lang="en-US" dirty="0"/>
              <a:t>... 5</a:t>
            </a:r>
          </a:p>
          <a:p>
            <a:r>
              <a:rPr lang="en-US" dirty="0" err="1"/>
              <a:t>Portaria</a:t>
            </a:r>
            <a:r>
              <a:rPr lang="en-US" dirty="0"/>
              <a:t> </a:t>
            </a:r>
            <a:r>
              <a:rPr lang="en-US" dirty="0" err="1"/>
              <a:t>n</a:t>
            </a:r>
            <a:r>
              <a:rPr lang="en-US" dirty="0"/>
              <a:t>.º 518, de 25 de </a:t>
            </a:r>
            <a:r>
              <a:rPr lang="en-US" dirty="0" err="1"/>
              <a:t>março</a:t>
            </a:r>
            <a:r>
              <a:rPr lang="en-US" dirty="0"/>
              <a:t> de 2004 ............................................ 7</a:t>
            </a:r>
          </a:p>
          <a:p>
            <a:r>
              <a:rPr lang="en-US" dirty="0"/>
              <a:t>Norma de </a:t>
            </a:r>
            <a:r>
              <a:rPr lang="en-US" dirty="0" err="1"/>
              <a:t>qualidade</a:t>
            </a:r>
            <a:r>
              <a:rPr lang="en-US" dirty="0"/>
              <a:t> </a:t>
            </a:r>
            <a:r>
              <a:rPr lang="en-US" dirty="0" err="1"/>
              <a:t>da</a:t>
            </a:r>
            <a:r>
              <a:rPr lang="en-US" dirty="0"/>
              <a:t> </a:t>
            </a:r>
            <a:r>
              <a:rPr lang="en-US" dirty="0" err="1"/>
              <a:t>água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consumo</a:t>
            </a:r>
            <a:r>
              <a:rPr lang="en-US" dirty="0"/>
              <a:t> </a:t>
            </a:r>
            <a:r>
              <a:rPr lang="en-US" dirty="0" err="1"/>
              <a:t>humano</a:t>
            </a:r>
            <a:r>
              <a:rPr lang="en-US" dirty="0"/>
              <a:t> ............................ 8</a:t>
            </a:r>
          </a:p>
          <a:p>
            <a:r>
              <a:rPr lang="en-US" dirty="0" err="1"/>
              <a:t>Capítulo</a:t>
            </a:r>
            <a:r>
              <a:rPr lang="en-US" dirty="0"/>
              <a:t> I – Das </a:t>
            </a:r>
            <a:r>
              <a:rPr lang="en-US" dirty="0" err="1"/>
              <a:t>disposições</a:t>
            </a:r>
            <a:r>
              <a:rPr lang="en-US" dirty="0"/>
              <a:t> </a:t>
            </a:r>
            <a:r>
              <a:rPr lang="en-US" dirty="0" err="1"/>
              <a:t>preliminares</a:t>
            </a:r>
            <a:r>
              <a:rPr lang="en-US" dirty="0"/>
              <a:t> ...................................... 8</a:t>
            </a:r>
          </a:p>
          <a:p>
            <a:r>
              <a:rPr lang="en-US" dirty="0" err="1"/>
              <a:t>Capítulo</a:t>
            </a:r>
            <a:r>
              <a:rPr lang="en-US" dirty="0"/>
              <a:t> II – Das </a:t>
            </a:r>
            <a:r>
              <a:rPr lang="en-US" dirty="0" err="1"/>
              <a:t>definições</a:t>
            </a:r>
            <a:r>
              <a:rPr lang="en-US" dirty="0"/>
              <a:t> ........................................................... 8</a:t>
            </a:r>
          </a:p>
          <a:p>
            <a:r>
              <a:rPr lang="en-US" dirty="0" err="1"/>
              <a:t>Capítulo</a:t>
            </a:r>
            <a:r>
              <a:rPr lang="en-US" dirty="0"/>
              <a:t> III – Dos </a:t>
            </a:r>
            <a:r>
              <a:rPr lang="en-US" dirty="0" err="1"/>
              <a:t>deveres</a:t>
            </a:r>
            <a:r>
              <a:rPr lang="en-US" dirty="0"/>
              <a:t> </a:t>
            </a:r>
            <a:r>
              <a:rPr lang="en-US" dirty="0" err="1"/>
              <a:t>e</a:t>
            </a:r>
            <a:r>
              <a:rPr lang="en-US" dirty="0"/>
              <a:t> das </a:t>
            </a:r>
            <a:r>
              <a:rPr lang="en-US" dirty="0" err="1"/>
              <a:t>responsabilidades</a:t>
            </a:r>
            <a:r>
              <a:rPr lang="en-US" dirty="0"/>
              <a:t> ....................... 10</a:t>
            </a:r>
          </a:p>
          <a:p>
            <a:r>
              <a:rPr lang="en-US" dirty="0" err="1"/>
              <a:t>Capítulo</a:t>
            </a:r>
            <a:r>
              <a:rPr lang="en-US" dirty="0"/>
              <a:t> IV – Do </a:t>
            </a:r>
            <a:r>
              <a:rPr lang="en-US" dirty="0" err="1"/>
              <a:t>padrão</a:t>
            </a:r>
            <a:r>
              <a:rPr lang="en-US" dirty="0"/>
              <a:t> de </a:t>
            </a:r>
            <a:r>
              <a:rPr lang="en-US" dirty="0" err="1"/>
              <a:t>potabilidade</a:t>
            </a:r>
            <a:r>
              <a:rPr lang="en-US" dirty="0"/>
              <a:t> .................................... 15</a:t>
            </a:r>
          </a:p>
          <a:p>
            <a:r>
              <a:rPr lang="en-US" dirty="0" err="1"/>
              <a:t>Capítulo</a:t>
            </a:r>
            <a:r>
              <a:rPr lang="en-US" dirty="0"/>
              <a:t> V – Dos </a:t>
            </a:r>
            <a:r>
              <a:rPr lang="en-US" dirty="0" err="1"/>
              <a:t>planos</a:t>
            </a:r>
            <a:r>
              <a:rPr lang="en-US" dirty="0"/>
              <a:t> de </a:t>
            </a:r>
            <a:r>
              <a:rPr lang="en-US" dirty="0" err="1"/>
              <a:t>amostragem</a:t>
            </a:r>
            <a:r>
              <a:rPr lang="en-US" dirty="0"/>
              <a:t> ..................................... 23</a:t>
            </a:r>
          </a:p>
          <a:p>
            <a:r>
              <a:rPr lang="en-US" dirty="0" err="1"/>
              <a:t>Capítulo</a:t>
            </a:r>
            <a:r>
              <a:rPr lang="en-US" dirty="0"/>
              <a:t> VI – Das </a:t>
            </a:r>
            <a:r>
              <a:rPr lang="en-US" dirty="0" err="1"/>
              <a:t>exigências</a:t>
            </a:r>
            <a:r>
              <a:rPr lang="en-US" dirty="0"/>
              <a:t> </a:t>
            </a:r>
            <a:r>
              <a:rPr lang="en-US" dirty="0" err="1"/>
              <a:t>aplicáveis</a:t>
            </a:r>
            <a:r>
              <a:rPr lang="en-US" dirty="0"/>
              <a:t> </a:t>
            </a:r>
            <a:r>
              <a:rPr lang="en-US" dirty="0" err="1"/>
              <a:t>aos</a:t>
            </a:r>
            <a:r>
              <a:rPr lang="en-US" dirty="0"/>
              <a:t> </a:t>
            </a:r>
            <a:r>
              <a:rPr lang="en-US" dirty="0" err="1"/>
              <a:t>sistemas</a:t>
            </a:r>
            <a:r>
              <a:rPr lang="en-US" dirty="0"/>
              <a:t> </a:t>
            </a:r>
            <a:r>
              <a:rPr lang="en-US" dirty="0" err="1" smtClean="0"/>
              <a:t>e</a:t>
            </a:r>
            <a:r>
              <a:rPr lang="en-US" dirty="0" smtClean="0"/>
              <a:t> </a:t>
            </a:r>
            <a:r>
              <a:rPr lang="en-US" dirty="0" err="1" smtClean="0"/>
              <a:t>soluções</a:t>
            </a:r>
            <a:r>
              <a:rPr lang="en-US" dirty="0" smtClean="0"/>
              <a:t> </a:t>
            </a:r>
            <a:r>
              <a:rPr lang="en-US" dirty="0" err="1"/>
              <a:t>alternativas</a:t>
            </a:r>
            <a:r>
              <a:rPr lang="en-US" dirty="0"/>
              <a:t> de </a:t>
            </a:r>
            <a:r>
              <a:rPr lang="en-US" dirty="0" err="1"/>
              <a:t>abastecimento</a:t>
            </a:r>
            <a:r>
              <a:rPr lang="en-US" dirty="0"/>
              <a:t> de </a:t>
            </a:r>
            <a:r>
              <a:rPr lang="en-US" dirty="0" err="1"/>
              <a:t>água</a:t>
            </a:r>
            <a:r>
              <a:rPr lang="en-US" dirty="0"/>
              <a:t> ...... 28</a:t>
            </a:r>
          </a:p>
          <a:p>
            <a:r>
              <a:rPr lang="en-US" dirty="0" err="1"/>
              <a:t>Capítulo</a:t>
            </a:r>
            <a:r>
              <a:rPr lang="en-US" dirty="0"/>
              <a:t> VII – Das </a:t>
            </a:r>
            <a:r>
              <a:rPr lang="en-US" dirty="0" err="1"/>
              <a:t>penalidades</a:t>
            </a:r>
            <a:r>
              <a:rPr lang="en-US" dirty="0"/>
              <a:t> ................................................... 29</a:t>
            </a:r>
          </a:p>
          <a:p>
            <a:r>
              <a:rPr lang="en-US" dirty="0" err="1"/>
              <a:t>Capítulo</a:t>
            </a:r>
            <a:r>
              <a:rPr lang="en-US" dirty="0"/>
              <a:t> VIII – Das </a:t>
            </a:r>
            <a:r>
              <a:rPr lang="en-US" dirty="0" err="1"/>
              <a:t>disposições</a:t>
            </a:r>
            <a:r>
              <a:rPr lang="en-US" dirty="0"/>
              <a:t> </a:t>
            </a:r>
            <a:r>
              <a:rPr lang="en-US" dirty="0" err="1"/>
              <a:t>finais</a:t>
            </a:r>
            <a:r>
              <a:rPr lang="en-US" dirty="0"/>
              <a:t> .......................................... 30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986" y="2369426"/>
            <a:ext cx="2781300" cy="393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 l="12554" t="7497" r="11023" b="9919"/>
          <a:stretch>
            <a:fillRect/>
          </a:stretch>
        </p:blipFill>
        <p:spPr>
          <a:xfrm>
            <a:off x="2433364" y="224122"/>
            <a:ext cx="4212269" cy="64187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</TotalTime>
  <Words>988</Words>
  <Application>Microsoft Macintosh PowerPoint</Application>
  <PresentationFormat>On-screen Show (4:3)</PresentationFormat>
  <Paragraphs>51</Paragraphs>
  <Slides>21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Tratamento e reciclagem de água</vt:lpstr>
      <vt:lpstr>Fontes de água</vt:lpstr>
      <vt:lpstr>Ciclos da água</vt:lpstr>
      <vt:lpstr>Sistema Cantareira</vt:lpstr>
      <vt:lpstr>Slide 5</vt:lpstr>
      <vt:lpstr>Slide 6</vt:lpstr>
      <vt:lpstr>Usos da água</vt:lpstr>
      <vt:lpstr>Normas diferentes para usos diferentes</vt:lpstr>
      <vt:lpstr>Slide 9</vt:lpstr>
      <vt:lpstr>Slide 10</vt:lpstr>
      <vt:lpstr>Tratamento de água para uso urbano http://caroldaemon.blogspot.com/2010/06/como-funciona-uma-estacao-de-tratamento.html</vt:lpstr>
      <vt:lpstr>Slide 12</vt:lpstr>
      <vt:lpstr>Slide 13</vt:lpstr>
      <vt:lpstr>Água para caldeiras</vt:lpstr>
      <vt:lpstr>Reciclagem: piscinas</vt:lpstr>
      <vt:lpstr>Tratamento de esgotos</vt:lpstr>
      <vt:lpstr>Slide 17</vt:lpstr>
      <vt:lpstr>Tratamento de esgotos: ETE Barueri</vt:lpstr>
      <vt:lpstr>Remoção de fósforo de efluentes da parboilização de arroz por absorção biológica estimulada em reator em batelada sequencial (RBS  Osvaldo Luís Vieira Faria (Pelotas) et al. , Ciência e Tecnologia de Alimentos, 2006 </vt:lpstr>
      <vt:lpstr>Slide 20</vt:lpstr>
      <vt:lpstr>Exercícios</vt:lpstr>
    </vt:vector>
  </TitlesOfParts>
  <Company>Unicamp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Tratamento e reciclagem de água</dc:title>
  <dc:creator>Fernando Galembeck</dc:creator>
  <cp:lastModifiedBy>Fernando Galembeck</cp:lastModifiedBy>
  <cp:revision>15</cp:revision>
  <dcterms:created xsi:type="dcterms:W3CDTF">2011-03-20T22:27:08Z</dcterms:created>
  <dcterms:modified xsi:type="dcterms:W3CDTF">2011-03-20T22:34:03Z</dcterms:modified>
</cp:coreProperties>
</file>